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82" r:id="rId10"/>
    <p:sldId id="261" r:id="rId11"/>
    <p:sldId id="262" r:id="rId12"/>
    <p:sldId id="263" r:id="rId13"/>
    <p:sldId id="264" r:id="rId14"/>
    <p:sldId id="283" r:id="rId15"/>
    <p:sldId id="268" r:id="rId16"/>
    <p:sldId id="28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E131B-DE5A-4080-AB67-AAE45A6A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0B3486B-7B16-4D00-B51C-93D1490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9FC7AE7-7880-4284-AAF1-6C8754C4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8812090-4151-4024-9DF2-12B01201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7248D78-3F1E-463F-A435-BA2964D3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72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6B35E-3070-4C72-919E-121B0178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97CE4AD-44D6-4D07-8F65-8B2C38429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D8A9359-AAC5-4884-A68B-1A817E47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A74DCE0-4939-4AB4-8879-6415E785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83BB438-FD02-413E-B169-E8D89AC0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29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76DB008F-9508-4EC3-9802-B64C7B5C6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DAA9CD62-D6F1-4F33-8EF4-A5627E7B1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C474A30-9FD7-4398-A2F4-0A30BE96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556D912-2AAA-4ED5-947A-2B2A64A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3A14835-4386-4FFA-B23E-11AE6F0D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88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1EB53-EC72-445E-9EC8-C867C958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6E5B523-64EC-405F-9D69-ECB7852B2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0C1B444-6A69-4F14-8F5F-7477D060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F5F5184-7D35-4742-9E4E-5FF30D08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DFE2F39-54CA-471F-AF5D-FD985858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6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473AC-AADF-45FB-9061-66B63E77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75EDC31-2896-4AE6-85CC-1CE03174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24D5331-82B0-4A0D-AC39-3B3E3D64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719204A-F125-4271-8C83-A89689E8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8AA2071-9885-4A9F-97CB-157E07FA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3F73FE-8DD3-4D69-850E-A8D46ECD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5631CE3-98E8-4C38-B2DA-DD669D7D6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FD1EA1F5-09F0-47C3-9A33-69D6BB7BB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C2985A0-18DA-492F-822A-C80AA991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12AAFFF-469C-482B-8597-E4C7DDD9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C50DE48-DF8C-440B-9D5E-D2EA875E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4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968D5-51A3-465B-8EC3-11839368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1205230-4486-4E9D-A24B-5DDFFFFC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5313858-4345-48CC-BF24-5A2C9543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9F2E1963-9987-4BD7-AD04-FEB4F7A56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B359D5C-BB25-4FE2-85EE-1D5ADA9B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D645C064-73FC-4670-8A06-AC142606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1BF305D-8E0A-4D92-A46C-944F3DFA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20FA1D18-D34D-4460-A1C1-23DCBCE1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89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A21F6-E921-44BB-8F8D-963710AB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8D999C5-A907-4877-A7A3-14C8BD87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A3B75A81-7E54-4B53-974D-F0C04AB7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999A1AB4-48F6-4B2F-B788-2B88A53D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18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589E893-8C83-473B-9731-F6A884BE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7D2B5254-3790-44F3-9000-E7709FB3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57B63F41-5ADE-4E94-846D-72B22AA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2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6AD86-F8C6-426E-8F96-D0DA86C4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B79539F-C92F-426A-A845-2FAC199F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58435BA-EEAB-4D5C-B0B0-B69808ED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345CF25-75F1-441B-9B6F-4FA8CED3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3BA747D-6E9C-4DF6-8E97-8088AD4F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AE1210C-2D69-4EE9-AC01-601DE2DA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6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7D555-8835-483C-9014-95920734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BD2050FF-2F1B-4D89-91BC-1A5B7108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E9BA8B5-3E75-4127-82AE-F414A13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F19409A-993F-4F4F-AA7B-866D510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9ECE765-9B8C-46C5-AC55-7E88ABE7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9DF2E6F-9842-48D2-A23A-00B7B838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3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BF745F53-B2A5-46BA-8CC0-3C3897AC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FBDBC86-52A1-45DF-A51B-22CE5C1B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FAE52CE-73B4-4FB1-BCE5-2E3DB3E58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3051-1BF5-4727-9AF8-2BC761F77A34}" type="datetimeFigureOut">
              <a:rPr lang="uk-UA" smtClean="0"/>
              <a:t>03.01.2024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35F26AE-8FED-441C-97B9-EFBFC5501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B159B5B-FC64-4CA3-B502-D8878EC6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AE1E-543E-4454-B893-9BEC87614C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21425-DC8D-4F18-ABB2-76102687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62" y="1985536"/>
            <a:ext cx="10626788" cy="39387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Результати опитування аспірантів щодо навчання на ОНП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849B3826-B197-4423-92F0-0384F3E8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74" y="343409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6DDF8E22-00AA-4B93-A31A-9CF16715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0E1C01-F9C0-483D-B6C8-B39F3E4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4" y="94761"/>
            <a:ext cx="10515600" cy="88511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Дослідницькі навички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31A380-2440-46E7-8BA6-C749A058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4" t="27055" r="45533" b="18576"/>
          <a:stretch/>
        </p:blipFill>
        <p:spPr>
          <a:xfrm>
            <a:off x="532660" y="1198485"/>
            <a:ext cx="11137037" cy="52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9134C2E-674F-4609-9FBE-D4F3E6E9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4" y="94761"/>
            <a:ext cx="10515600" cy="88511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Інші навички</a:t>
            </a:r>
          </a:p>
        </p:txBody>
      </p:sp>
      <p:pic>
        <p:nvPicPr>
          <p:cNvPr id="7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E81270D0-EF21-4CE3-8232-D7F4F8A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305FCA-1FFA-4B45-993C-93018A363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" t="27573" r="46117" b="18188"/>
          <a:stretch/>
        </p:blipFill>
        <p:spPr>
          <a:xfrm>
            <a:off x="682841" y="979875"/>
            <a:ext cx="10670959" cy="56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05CCA-FD80-48B7-B6EE-0EBD89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5794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Відповідальність та підтримка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2A6C74-5B5D-4E6A-91CD-F1B10A160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" t="27185" r="23179" b="16116"/>
          <a:stretch/>
        </p:blipFill>
        <p:spPr>
          <a:xfrm>
            <a:off x="250561" y="1012055"/>
            <a:ext cx="11698093" cy="5113537"/>
          </a:xfrm>
          <a:prstGeom prst="rect">
            <a:avLst/>
          </a:prstGeom>
        </p:spPr>
      </p:pic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1245EDE3-0B0F-4CFB-93EF-F68852A2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7F543-F917-423C-B10F-115A1E3B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Кар'єра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0B5534-B400-4A63-A894-C71CD235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" t="27314" r="16917" b="14175"/>
          <a:stretch/>
        </p:blipFill>
        <p:spPr>
          <a:xfrm>
            <a:off x="470517" y="1083076"/>
            <a:ext cx="11560766" cy="4802819"/>
          </a:xfrm>
          <a:prstGeom prst="rect">
            <a:avLst/>
          </a:prstGeom>
        </p:spPr>
      </p:pic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95C50F80-B8CE-43E8-BEC5-0080BB76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7F543-F917-423C-B10F-115A1E3B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Коментарі</a:t>
            </a:r>
          </a:p>
        </p:txBody>
      </p:sp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95C50F80-B8CE-43E8-BEC5-0080BB76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8341E0-C9F8-4FD5-933F-8E4D48484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2" t="26278" r="60680" b="25307"/>
          <a:stretch/>
        </p:blipFill>
        <p:spPr>
          <a:xfrm>
            <a:off x="1722265" y="1038686"/>
            <a:ext cx="9320816" cy="55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1D6EF-F162-4E3C-A942-7AE86725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Звернути увагу на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A7EF61AD-8EDA-42C0-9AD5-4657FDD6A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12961"/>
              </p:ext>
            </p:extLst>
          </p:nvPr>
        </p:nvGraphicFramePr>
        <p:xfrm>
          <a:off x="838200" y="1825784"/>
          <a:ext cx="10231120" cy="3206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959">
                  <a:extLst>
                    <a:ext uri="{9D8B030D-6E8A-4147-A177-3AD203B41FA5}">
                      <a16:colId xmlns:a16="http://schemas.microsoft.com/office/drawing/2014/main" xmlns="" val="3361091967"/>
                    </a:ext>
                  </a:extLst>
                </a:gridCol>
                <a:gridCol w="1126259">
                  <a:extLst>
                    <a:ext uri="{9D8B030D-6E8A-4147-A177-3AD203B41FA5}">
                      <a16:colId xmlns:a16="http://schemas.microsoft.com/office/drawing/2014/main" xmlns="" val="3632987546"/>
                    </a:ext>
                  </a:extLst>
                </a:gridCol>
                <a:gridCol w="1115109">
                  <a:extLst>
                    <a:ext uri="{9D8B030D-6E8A-4147-A177-3AD203B41FA5}">
                      <a16:colId xmlns:a16="http://schemas.microsoft.com/office/drawing/2014/main" xmlns="" val="2671801323"/>
                    </a:ext>
                  </a:extLst>
                </a:gridCol>
                <a:gridCol w="1115109">
                  <a:extLst>
                    <a:ext uri="{9D8B030D-6E8A-4147-A177-3AD203B41FA5}">
                      <a16:colId xmlns:a16="http://schemas.microsoft.com/office/drawing/2014/main" xmlns="" val="3902840646"/>
                    </a:ext>
                  </a:extLst>
                </a:gridCol>
                <a:gridCol w="880935">
                  <a:extLst>
                    <a:ext uri="{9D8B030D-6E8A-4147-A177-3AD203B41FA5}">
                      <a16:colId xmlns:a16="http://schemas.microsoft.com/office/drawing/2014/main" xmlns="" val="2792426041"/>
                    </a:ext>
                  </a:extLst>
                </a:gridCol>
                <a:gridCol w="1014749">
                  <a:extLst>
                    <a:ext uri="{9D8B030D-6E8A-4147-A177-3AD203B41FA5}">
                      <a16:colId xmlns:a16="http://schemas.microsoft.com/office/drawing/2014/main" xmlns="" val="3299378469"/>
                    </a:ext>
                  </a:extLst>
                </a:gridCol>
              </a:tblGrid>
              <a:tr h="781831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/>
                        <a:t>ФЕіМ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ЮФ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/>
                        <a:t>ФАтаП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БТФ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ФВМ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2502619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r>
                        <a:rPr lang="uk-UA" sz="2400" dirty="0"/>
                        <a:t>Дослідницька інфраструктура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4009132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Дослідницьке середовище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373032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Можливості розвитку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313465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r>
                        <a:rPr lang="uk-UA" sz="2400" dirty="0"/>
                        <a:t>Інші навички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7970121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r>
                        <a:rPr lang="uk-UA" sz="2400" dirty="0"/>
                        <a:t>Відповідальність та підтримка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3119255"/>
                  </a:ext>
                </a:extLst>
              </a:tr>
            </a:tbl>
          </a:graphicData>
        </a:graphic>
      </p:graphicFrame>
      <p:pic>
        <p:nvPicPr>
          <p:cNvPr id="7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066669B3-1EAA-4963-8862-0CF4ABB9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5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34C8E34-1E46-4ADC-988B-B67113FB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6000" dirty="0"/>
          </a:p>
          <a:p>
            <a:pPr marL="0" indent="0" algn="ctr">
              <a:buNone/>
            </a:pPr>
            <a:r>
              <a:rPr lang="uk-UA" sz="6000" dirty="0"/>
              <a:t>Дякую за увагу!</a:t>
            </a:r>
          </a:p>
          <a:p>
            <a:pPr marL="0" indent="0" algn="ctr">
              <a:buNone/>
            </a:pPr>
            <a:endParaRPr lang="uk-UA" sz="6000" dirty="0"/>
          </a:p>
        </p:txBody>
      </p:sp>
      <p:pic>
        <p:nvPicPr>
          <p:cNvPr id="4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7213A54F-B1B6-4216-8D91-3B0E1636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488CD-E7E3-4EC6-A078-32CB263F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Опитування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686E67F-5F97-48EB-8AB8-E6B16DFBE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Мета – оцінити рівень задоволеності аспірантів  навчанням на ОНП</a:t>
            </a:r>
          </a:p>
          <a:p>
            <a:r>
              <a:rPr lang="uk-UA" dirty="0"/>
              <a:t>Термін – жовтень 2023 р.</a:t>
            </a:r>
          </a:p>
          <a:p>
            <a:r>
              <a:rPr lang="uk-UA" dirty="0"/>
              <a:t>Цільова аудиторія – аспіранти 4 року навчання</a:t>
            </a:r>
          </a:p>
          <a:p>
            <a:r>
              <a:rPr lang="uk-UA" dirty="0"/>
              <a:t>Загальна кількість аспірантів 4 року – 18 осіб</a:t>
            </a:r>
          </a:p>
          <a:p>
            <a:r>
              <a:rPr lang="uk-UA" dirty="0"/>
              <a:t>Взяло участь – 13 аспірантів, в тому числі:</a:t>
            </a: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F9B39C18-35FA-40C4-965A-A653899F9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21011"/>
              </p:ext>
            </p:extLst>
          </p:nvPr>
        </p:nvGraphicFramePr>
        <p:xfrm>
          <a:off x="1198880" y="5037666"/>
          <a:ext cx="917448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896">
                  <a:extLst>
                    <a:ext uri="{9D8B030D-6E8A-4147-A177-3AD203B41FA5}">
                      <a16:colId xmlns:a16="http://schemas.microsoft.com/office/drawing/2014/main" xmlns="" val="3965727638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xmlns="" val="215169156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xmlns="" val="1768855784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xmlns="" val="1392766834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xmlns="" val="3641582307"/>
                    </a:ext>
                  </a:extLst>
                </a:gridCol>
              </a:tblGrid>
              <a:tr h="39581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/>
                        <a:t>ФЕіМ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ЮФ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/>
                        <a:t>ФАтП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БТФ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ФВМ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685254"/>
                  </a:ext>
                </a:extLst>
              </a:tr>
              <a:tr h="45508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387176"/>
                  </a:ext>
                </a:extLst>
              </a:tr>
            </a:tbl>
          </a:graphicData>
        </a:graphic>
      </p:graphicFrame>
      <p:pic>
        <p:nvPicPr>
          <p:cNvPr id="7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304D376B-3AB3-457F-850D-CE6C012F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42" y="98317"/>
            <a:ext cx="2862245" cy="10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6B8F2F49-6797-4D3A-862D-6062B851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91" y="136122"/>
            <a:ext cx="2432604" cy="9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7B91F-A039-4AFE-A292-2DF80CC2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407670"/>
            <a:ext cx="10515600" cy="1036955"/>
          </a:xfrm>
        </p:spPr>
        <p:txBody>
          <a:bodyPr/>
          <a:lstStyle/>
          <a:p>
            <a:pPr algn="ctr"/>
            <a:r>
              <a:rPr lang="uk-UA" dirty="0"/>
              <a:t>Запропоновано такі блоки питань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BC1130D-8252-4265-96A9-1CC6DD08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Дослідницька інфраструктура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Наукове керівництво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Дослідницьке середовище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Прогрес і оцінка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Можливості розвитку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Педагогічна практика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Дослідницькі навички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Інші навички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Відповідальність та підтримка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Кар'єра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05AFD59A-7B93-4D35-B097-24DCFC7FC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383633"/>
              </p:ext>
            </p:extLst>
          </p:nvPr>
        </p:nvGraphicFramePr>
        <p:xfrm>
          <a:off x="6664960" y="2587625"/>
          <a:ext cx="4988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6633">
                  <a:extLst>
                    <a:ext uri="{9D8B030D-6E8A-4147-A177-3AD203B41FA5}">
                      <a16:colId xmlns:a16="http://schemas.microsoft.com/office/drawing/2014/main" xmlns="" val="1421407337"/>
                    </a:ext>
                  </a:extLst>
                </a:gridCol>
                <a:gridCol w="1641927">
                  <a:extLst>
                    <a:ext uri="{9D8B030D-6E8A-4147-A177-3AD203B41FA5}">
                      <a16:colId xmlns:a16="http://schemas.microsoft.com/office/drawing/2014/main" xmlns="" val="216048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Варіанти відповіді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Повністю погоджуюся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7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Здебільшого погоджуюся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71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Не визначився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684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Здебільшого не погоджуюся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98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Повністю не погоджуюся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71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37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C06284-1CF3-41DC-BAB4-3F4541CB1F05}"/>
              </a:ext>
            </a:extLst>
          </p:cNvPr>
          <p:cNvSpPr txBox="1"/>
          <p:nvPr/>
        </p:nvSpPr>
        <p:spPr>
          <a:xfrm>
            <a:off x="1869440" y="162282"/>
            <a:ext cx="8656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Дослідницька інфраструктура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E5F07B-BFB2-41AC-B1BB-B88D49B58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 t="26666" r="32063" b="20259"/>
          <a:stretch/>
        </p:blipFill>
        <p:spPr>
          <a:xfrm>
            <a:off x="399494" y="1067475"/>
            <a:ext cx="11551691" cy="5475368"/>
          </a:xfrm>
          <a:prstGeom prst="rect">
            <a:avLst/>
          </a:prstGeom>
        </p:spPr>
      </p:pic>
      <p:pic>
        <p:nvPicPr>
          <p:cNvPr id="9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AC565A08-4D71-4BC9-AC6D-A58EA996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40" y="120437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7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A787D-11F6-4908-BD87-1A5FD71A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Наукове керівництво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A6BC1D-A30D-4221-A688-124C5FD2E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" t="27961" r="37392" b="13010"/>
          <a:stretch/>
        </p:blipFill>
        <p:spPr>
          <a:xfrm>
            <a:off x="1225118" y="1027906"/>
            <a:ext cx="10113442" cy="5817317"/>
          </a:xfrm>
          <a:prstGeom prst="rect">
            <a:avLst/>
          </a:prstGeom>
        </p:spPr>
      </p:pic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A07C46B1-8654-4EDF-811D-201F8366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40" y="120437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4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9B743-522F-4F33-BBFE-D4C9148A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uk-UA" dirty="0"/>
              <a:t>Дослідницьке середовище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412E5F-161B-4478-83DC-25408C666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" t="28220" r="31335" b="17411"/>
          <a:stretch/>
        </p:blipFill>
        <p:spPr>
          <a:xfrm>
            <a:off x="930567" y="1263927"/>
            <a:ext cx="10955893" cy="5228948"/>
          </a:xfrm>
          <a:prstGeom prst="rect">
            <a:avLst/>
          </a:prstGeom>
        </p:spPr>
      </p:pic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8ACC9771-9C38-4A38-8C38-336DE1E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31" y="120437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1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673BB-B481-4C08-9042-7E4E817B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60"/>
            <a:ext cx="10622280" cy="4903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Прогрес і оцінка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C48578-9194-48A0-A1AB-6349EF8BC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0" t="27573" r="31773" b="17541"/>
          <a:stretch/>
        </p:blipFill>
        <p:spPr>
          <a:xfrm>
            <a:off x="426128" y="936825"/>
            <a:ext cx="11534238" cy="5601967"/>
          </a:xfrm>
          <a:prstGeom prst="rect">
            <a:avLst/>
          </a:prstGeom>
        </p:spPr>
      </p:pic>
      <p:pic>
        <p:nvPicPr>
          <p:cNvPr id="7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37B6926A-4291-4702-BAB3-480C86FD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3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5A9E1-4FEB-45B7-AB8F-5719FBE2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114"/>
          </a:xfrm>
        </p:spPr>
        <p:txBody>
          <a:bodyPr/>
          <a:lstStyle/>
          <a:p>
            <a:pPr algn="ctr"/>
            <a:r>
              <a:rPr lang="uk-UA" dirty="0"/>
              <a:t>Можливості розвиту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760A22-3E1B-4F63-A7FA-855456300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" t="26278" r="17209" b="31910"/>
          <a:stretch/>
        </p:blipFill>
        <p:spPr>
          <a:xfrm>
            <a:off x="0" y="1241095"/>
            <a:ext cx="12111065" cy="5159705"/>
          </a:xfrm>
          <a:prstGeom prst="rect">
            <a:avLst/>
          </a:prstGeom>
        </p:spPr>
      </p:pic>
      <p:pic>
        <p:nvPicPr>
          <p:cNvPr id="8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EB28DD8C-B910-4809-9FAE-8F12FD4C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4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5A9E1-4FEB-45B7-AB8F-5719FBE2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11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Педагогічна практика</a:t>
            </a:r>
          </a:p>
        </p:txBody>
      </p:sp>
      <p:pic>
        <p:nvPicPr>
          <p:cNvPr id="5" name="Picture 2" descr="Сумський національний аграрний університет">
            <a:extLst>
              <a:ext uri="{FF2B5EF4-FFF2-40B4-BE49-F238E27FC236}">
                <a16:creationId xmlns:a16="http://schemas.microsoft.com/office/drawing/2014/main" xmlns="" id="{6A99A8A2-B490-4896-A032-5DFDC7C5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6" y="94761"/>
            <a:ext cx="2199060" cy="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6650CA-7B11-4112-A2C1-051B29BBF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" t="26667" r="45734" b="18576"/>
          <a:stretch/>
        </p:blipFill>
        <p:spPr>
          <a:xfrm>
            <a:off x="532660" y="1313722"/>
            <a:ext cx="11150354" cy="49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1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142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Результати опитування аспірантів щодо навчання на ОНП</vt:lpstr>
      <vt:lpstr>Опитування </vt:lpstr>
      <vt:lpstr>Запропоновано такі блоки питань</vt:lpstr>
      <vt:lpstr>Презентация PowerPoint</vt:lpstr>
      <vt:lpstr>Наукове керівництво</vt:lpstr>
      <vt:lpstr>Дослідницьке середовище</vt:lpstr>
      <vt:lpstr>Прогрес і оцінка</vt:lpstr>
      <vt:lpstr>Можливості розвиту</vt:lpstr>
      <vt:lpstr>Педагогічна практика</vt:lpstr>
      <vt:lpstr>Дослідницькі навички</vt:lpstr>
      <vt:lpstr>Інші навички</vt:lpstr>
      <vt:lpstr>Відповідальність та підтримка</vt:lpstr>
      <vt:lpstr>Кар'єра</vt:lpstr>
      <vt:lpstr>Коментарі</vt:lpstr>
      <vt:lpstr>Звернути увагу 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Iryna Skliar</dc:creator>
  <cp:lastModifiedBy>User</cp:lastModifiedBy>
  <cp:revision>13</cp:revision>
  <dcterms:created xsi:type="dcterms:W3CDTF">2020-10-21T22:29:35Z</dcterms:created>
  <dcterms:modified xsi:type="dcterms:W3CDTF">2024-01-03T20:30:52Z</dcterms:modified>
</cp:coreProperties>
</file>